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</p:sldIdLst>
  <p:sldSz cy="6858000" cx="12192000"/>
  <p:notesSz cx="6858000" cy="9144000"/>
  <p:embeddedFontLst>
    <p:embeddedFont>
      <p:font typeface="Century Gothic"/>
      <p:regular r:id="rId12"/>
      <p:bold r:id="rId13"/>
      <p:italic r:id="rId14"/>
      <p:boldItalic r:id="rId1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16" roundtripDataSignature="AMtx7mihgEvHPJ0/t3AuyvU44Rn4Q39sA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font" Target="fonts/CenturyGothic-bold.fntdata"/><Relationship Id="rId12" Type="http://schemas.openxmlformats.org/officeDocument/2006/relationships/font" Target="fonts/CenturyGothic-regular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CenturyGothic-boldItalic.fntdata"/><Relationship Id="rId14" Type="http://schemas.openxmlformats.org/officeDocument/2006/relationships/font" Target="fonts/CenturyGothic-italic.fntdata"/><Relationship Id="rId16" Type="http://customschemas.google.com/relationships/presentationmetadata" Target="meta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9" name="Google Shape;99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0" name="Google Shape;110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4" name="Google Shape;124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9" name="Google Shape;139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4" name="Google Shape;154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2" name="Google Shape;162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63" name="Google Shape;163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10078d844e7_0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10078d844e7_0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g10078d844e7_0_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Tag=AccentColor&#10;Flavor=Light&#10;Target=Fill" id="16" name="Google Shape;16;p8"/>
          <p:cNvSpPr/>
          <p:nvPr/>
        </p:nvSpPr>
        <p:spPr>
          <a:xfrm flipH="1">
            <a:off x="2599854" y="527562"/>
            <a:ext cx="6992292" cy="5102484"/>
          </a:xfrm>
          <a:custGeom>
            <a:rect b="b" l="l" r="r" t="t"/>
            <a:pathLst>
              <a:path extrusionOk="0" h="5025119" w="6886274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" name="Google Shape;17;p8"/>
          <p:cNvSpPr txBox="1"/>
          <p:nvPr>
            <p:ph type="ctrTitle"/>
          </p:nvPr>
        </p:nvSpPr>
        <p:spPr>
          <a:xfrm>
            <a:off x="1508760" y="1591056"/>
            <a:ext cx="5705856" cy="326440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entury Gothic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8"/>
          <p:cNvSpPr txBox="1"/>
          <p:nvPr>
            <p:ph idx="1" type="subTitle"/>
          </p:nvPr>
        </p:nvSpPr>
        <p:spPr>
          <a:xfrm>
            <a:off x="1524000" y="4928616"/>
            <a:ext cx="5705856" cy="9966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cap="none"/>
            </a:lvl1pPr>
            <a:lvl2pPr lvl="1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9" name="Google Shape;19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Tag=AccentColor&#10;Flavor=Light&#10;Target=Fill" id="78" name="Google Shape;78;p17"/>
          <p:cNvSpPr/>
          <p:nvPr/>
        </p:nvSpPr>
        <p:spPr>
          <a:xfrm>
            <a:off x="684965" y="1332237"/>
            <a:ext cx="5263732" cy="3841102"/>
          </a:xfrm>
          <a:custGeom>
            <a:rect b="b" l="l" r="r" t="t"/>
            <a:pathLst>
              <a:path extrusionOk="0" h="5025119" w="6886274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9" name="Google Shape;79;p17"/>
          <p:cNvSpPr txBox="1"/>
          <p:nvPr>
            <p:ph type="title"/>
          </p:nvPr>
        </p:nvSpPr>
        <p:spPr>
          <a:xfrm>
            <a:off x="1399032" y="2523744"/>
            <a:ext cx="3831336" cy="145389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7"/>
          <p:cNvSpPr/>
          <p:nvPr>
            <p:ph idx="2" type="pic"/>
          </p:nvPr>
        </p:nvSpPr>
        <p:spPr>
          <a:xfrm>
            <a:off x="6711696" y="640079"/>
            <a:ext cx="4837176" cy="5568696"/>
          </a:xfrm>
          <a:prstGeom prst="rect">
            <a:avLst/>
          </a:prstGeom>
          <a:noFill/>
          <a:ln>
            <a:noFill/>
          </a:ln>
        </p:spPr>
      </p:sp>
      <p:sp>
        <p:nvSpPr>
          <p:cNvPr id="81" name="Google Shape;81;p17"/>
          <p:cNvSpPr txBox="1"/>
          <p:nvPr>
            <p:ph idx="1" type="body"/>
          </p:nvPr>
        </p:nvSpPr>
        <p:spPr>
          <a:xfrm>
            <a:off x="1655064" y="4087368"/>
            <a:ext cx="3319272" cy="6492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cap="none"/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82" name="Google Shape;82;p1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18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8" name="Google Shape;88;p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9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19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4" name="Google Shape;94;p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Tag=AccentColor&#10;Flavor=Light&#10;Target=Fill" id="23" name="Google Shape;23;p9"/>
          <p:cNvSpPr/>
          <p:nvPr/>
        </p:nvSpPr>
        <p:spPr>
          <a:xfrm flipH="1">
            <a:off x="1" y="315111"/>
            <a:ext cx="3021543" cy="1435442"/>
          </a:xfrm>
          <a:custGeom>
            <a:rect b="b" l="l" r="r" t="t"/>
            <a:pathLst>
              <a:path extrusionOk="0" h="1435442" w="3021543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4" name="Google Shape;24;p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entury Gothic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9"/>
          <p:cNvSpPr txBox="1"/>
          <p:nvPr>
            <p:ph idx="1" type="body"/>
          </p:nvPr>
        </p:nvSpPr>
        <p:spPr>
          <a:xfrm>
            <a:off x="838200" y="2011680"/>
            <a:ext cx="10515600" cy="41605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" name="Google Shape;26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2" type="blank">
  <p:cSld name="BLANK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Mask ID=&#10;Mask position=bottom, center&#10;Mask family= brushstroke, landscape, wide" id="30" name="Google Shape;30;p10"/>
          <p:cNvSpPr/>
          <p:nvPr/>
        </p:nvSpPr>
        <p:spPr>
          <a:xfrm>
            <a:off x="1768100" y="-1"/>
            <a:ext cx="10423900" cy="5920155"/>
          </a:xfrm>
          <a:custGeom>
            <a:rect b="b" l="l" r="r" t="t"/>
            <a:pathLst>
              <a:path extrusionOk="0" h="5491534" w="10423900">
                <a:moveTo>
                  <a:pt x="10423900" y="0"/>
                </a:moveTo>
                <a:lnTo>
                  <a:pt x="3493157" y="0"/>
                </a:lnTo>
                <a:lnTo>
                  <a:pt x="3493018" y="31"/>
                </a:lnTo>
                <a:cubicBezTo>
                  <a:pt x="3414969" y="12668"/>
                  <a:pt x="3328744" y="21588"/>
                  <a:pt x="3245493" y="104839"/>
                </a:cubicBezTo>
                <a:cubicBezTo>
                  <a:pt x="3668357" y="162984"/>
                  <a:pt x="4075366" y="51981"/>
                  <a:pt x="4434802" y="284558"/>
                </a:cubicBezTo>
                <a:cubicBezTo>
                  <a:pt x="4302656" y="400846"/>
                  <a:pt x="4154654" y="374416"/>
                  <a:pt x="4011937" y="395559"/>
                </a:cubicBezTo>
                <a:cubicBezTo>
                  <a:pt x="3863934" y="416704"/>
                  <a:pt x="3721217" y="453704"/>
                  <a:pt x="3573213" y="474847"/>
                </a:cubicBezTo>
                <a:cubicBezTo>
                  <a:pt x="3414639" y="501275"/>
                  <a:pt x="3256063" y="506562"/>
                  <a:pt x="3097489" y="532990"/>
                </a:cubicBezTo>
                <a:cubicBezTo>
                  <a:pt x="2965345" y="554135"/>
                  <a:pt x="2822627" y="517133"/>
                  <a:pt x="2664052" y="649279"/>
                </a:cubicBezTo>
                <a:cubicBezTo>
                  <a:pt x="3055203" y="744424"/>
                  <a:pt x="3409352" y="601706"/>
                  <a:pt x="3795218" y="696852"/>
                </a:cubicBezTo>
                <a:cubicBezTo>
                  <a:pt x="3567928" y="781425"/>
                  <a:pt x="3382924" y="754995"/>
                  <a:pt x="3208492" y="802568"/>
                </a:cubicBezTo>
                <a:cubicBezTo>
                  <a:pt x="3049916" y="850140"/>
                  <a:pt x="2859627" y="797282"/>
                  <a:pt x="2727483" y="939999"/>
                </a:cubicBezTo>
                <a:cubicBezTo>
                  <a:pt x="2627052" y="1051000"/>
                  <a:pt x="2521336" y="1066858"/>
                  <a:pt x="2389190" y="1003429"/>
                </a:cubicBezTo>
                <a:cubicBezTo>
                  <a:pt x="2272901" y="945284"/>
                  <a:pt x="2146043" y="961142"/>
                  <a:pt x="2029754" y="1019287"/>
                </a:cubicBezTo>
                <a:cubicBezTo>
                  <a:pt x="1987468" y="1040430"/>
                  <a:pt x="1945181" y="1066858"/>
                  <a:pt x="1945181" y="1119716"/>
                </a:cubicBezTo>
                <a:cubicBezTo>
                  <a:pt x="1945181" y="1193719"/>
                  <a:pt x="1998039" y="1214862"/>
                  <a:pt x="2056184" y="1225434"/>
                </a:cubicBezTo>
                <a:cubicBezTo>
                  <a:pt x="2109042" y="1236004"/>
                  <a:pt x="2172471" y="1246577"/>
                  <a:pt x="2225329" y="1236004"/>
                </a:cubicBezTo>
                <a:cubicBezTo>
                  <a:pt x="2563622" y="1177861"/>
                  <a:pt x="2896629" y="1273005"/>
                  <a:pt x="3234920" y="1262435"/>
                </a:cubicBezTo>
                <a:cubicBezTo>
                  <a:pt x="2172471" y="1489724"/>
                  <a:pt x="1099450" y="1415723"/>
                  <a:pt x="0" y="1495009"/>
                </a:cubicBezTo>
                <a:cubicBezTo>
                  <a:pt x="142717" y="1653583"/>
                  <a:pt x="327721" y="1521439"/>
                  <a:pt x="438724" y="1637728"/>
                </a:cubicBezTo>
                <a:cubicBezTo>
                  <a:pt x="333006" y="1880875"/>
                  <a:pt x="375293" y="2013020"/>
                  <a:pt x="586726" y="2028877"/>
                </a:cubicBezTo>
                <a:cubicBezTo>
                  <a:pt x="792873" y="2044734"/>
                  <a:pt x="1014877" y="1960161"/>
                  <a:pt x="1125878" y="2250882"/>
                </a:cubicBezTo>
                <a:cubicBezTo>
                  <a:pt x="1157593" y="2340740"/>
                  <a:pt x="1353170" y="2314312"/>
                  <a:pt x="1474744" y="2330169"/>
                </a:cubicBezTo>
                <a:cubicBezTo>
                  <a:pt x="1739034" y="2367170"/>
                  <a:pt x="2019183" y="2330169"/>
                  <a:pt x="2272901" y="2446458"/>
                </a:cubicBezTo>
                <a:cubicBezTo>
                  <a:pt x="2373332" y="2488744"/>
                  <a:pt x="2442048" y="2520459"/>
                  <a:pt x="2389190" y="2636747"/>
                </a:cubicBezTo>
                <a:cubicBezTo>
                  <a:pt x="2336332" y="2758321"/>
                  <a:pt x="2405048" y="2800607"/>
                  <a:pt x="2489621" y="2848179"/>
                </a:cubicBezTo>
                <a:cubicBezTo>
                  <a:pt x="2553051" y="2885180"/>
                  <a:pt x="2648195" y="2874609"/>
                  <a:pt x="2701053" y="2985611"/>
                </a:cubicBezTo>
                <a:cubicBezTo>
                  <a:pt x="2146043" y="2969753"/>
                  <a:pt x="1606888" y="2879895"/>
                  <a:pt x="1057165" y="2964468"/>
                </a:cubicBezTo>
                <a:cubicBezTo>
                  <a:pt x="1659748" y="3175900"/>
                  <a:pt x="2320474" y="3165328"/>
                  <a:pt x="2912485" y="3408477"/>
                </a:cubicBezTo>
                <a:cubicBezTo>
                  <a:pt x="2891342" y="3493050"/>
                  <a:pt x="2753911" y="3456048"/>
                  <a:pt x="2748626" y="3582909"/>
                </a:cubicBezTo>
                <a:cubicBezTo>
                  <a:pt x="3060489" y="3715055"/>
                  <a:pt x="3435782" y="3625195"/>
                  <a:pt x="3763503" y="3820771"/>
                </a:cubicBezTo>
                <a:cubicBezTo>
                  <a:pt x="3573213" y="3910629"/>
                  <a:pt x="3398782" y="3762626"/>
                  <a:pt x="3219063" y="3847199"/>
                </a:cubicBezTo>
                <a:cubicBezTo>
                  <a:pt x="3277208" y="3974060"/>
                  <a:pt x="5909545" y="4756360"/>
                  <a:pt x="6385269" y="4840933"/>
                </a:cubicBezTo>
                <a:cubicBezTo>
                  <a:pt x="7171204" y="4982659"/>
                  <a:pt x="9157515" y="5302348"/>
                  <a:pt x="10285854" y="5471118"/>
                </a:cubicBezTo>
                <a:lnTo>
                  <a:pt x="10423900" y="5491534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1" name="Google Shape;31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Tag=AccentColor&#10;Flavor=Light&#10;Target=Fill" id="35" name="Google Shape;35;p11"/>
          <p:cNvSpPr/>
          <p:nvPr/>
        </p:nvSpPr>
        <p:spPr>
          <a:xfrm>
            <a:off x="7209816" y="0"/>
            <a:ext cx="4143984" cy="5747660"/>
          </a:xfrm>
          <a:custGeom>
            <a:rect b="b" l="l" r="r" t="t"/>
            <a:pathLst>
              <a:path extrusionOk="0" h="5956080" w="3843750">
                <a:moveTo>
                  <a:pt x="0" y="346"/>
                </a:moveTo>
                <a:cubicBezTo>
                  <a:pt x="12120" y="1234155"/>
                  <a:pt x="72720" y="2447534"/>
                  <a:pt x="72373" y="2447534"/>
                </a:cubicBezTo>
                <a:cubicBezTo>
                  <a:pt x="72720" y="2449265"/>
                  <a:pt x="114274" y="3641520"/>
                  <a:pt x="145093" y="3878724"/>
                </a:cubicBezTo>
                <a:cubicBezTo>
                  <a:pt x="176258" y="4119392"/>
                  <a:pt x="210194" y="3969797"/>
                  <a:pt x="237897" y="4208041"/>
                </a:cubicBezTo>
                <a:cubicBezTo>
                  <a:pt x="250017" y="4367677"/>
                  <a:pt x="237204" y="4527661"/>
                  <a:pt x="281875" y="4677601"/>
                </a:cubicBezTo>
                <a:cubicBezTo>
                  <a:pt x="278758" y="4908226"/>
                  <a:pt x="338319" y="5059552"/>
                  <a:pt x="360135" y="5287407"/>
                </a:cubicBezTo>
                <a:cubicBezTo>
                  <a:pt x="370177" y="5468860"/>
                  <a:pt x="348015" y="5649274"/>
                  <a:pt x="414155" y="5817914"/>
                </a:cubicBezTo>
                <a:cubicBezTo>
                  <a:pt x="467137" y="5947770"/>
                  <a:pt x="534662" y="6049578"/>
                  <a:pt x="681487" y="5914873"/>
                </a:cubicBezTo>
                <a:cubicBezTo>
                  <a:pt x="680448" y="5747964"/>
                  <a:pt x="925963" y="5772897"/>
                  <a:pt x="892373" y="5605295"/>
                </a:cubicBezTo>
                <a:cubicBezTo>
                  <a:pt x="1003184" y="5641309"/>
                  <a:pt x="945009" y="5759046"/>
                  <a:pt x="1027770" y="5804063"/>
                </a:cubicBezTo>
                <a:cubicBezTo>
                  <a:pt x="1099105" y="5719915"/>
                  <a:pt x="1051664" y="5551968"/>
                  <a:pt x="1200566" y="5527036"/>
                </a:cubicBezTo>
                <a:cubicBezTo>
                  <a:pt x="1352931" y="5564088"/>
                  <a:pt x="1336655" y="5453970"/>
                  <a:pt x="1348083" y="5363590"/>
                </a:cubicBezTo>
                <a:cubicBezTo>
                  <a:pt x="1370938" y="5149586"/>
                  <a:pt x="1389291" y="5009687"/>
                  <a:pt x="1425997" y="4800532"/>
                </a:cubicBezTo>
                <a:cubicBezTo>
                  <a:pt x="1436385" y="4748243"/>
                  <a:pt x="1415608" y="4628775"/>
                  <a:pt x="1517416" y="4640549"/>
                </a:cubicBezTo>
                <a:cubicBezTo>
                  <a:pt x="1596022" y="4651976"/>
                  <a:pt x="1566242" y="4746512"/>
                  <a:pt x="1569705" y="4803995"/>
                </a:cubicBezTo>
                <a:cubicBezTo>
                  <a:pt x="1600177" y="5128809"/>
                  <a:pt x="1532998" y="5109763"/>
                  <a:pt x="1530921" y="5433885"/>
                </a:cubicBezTo>
                <a:cubicBezTo>
                  <a:pt x="1530574" y="5446697"/>
                  <a:pt x="1580786" y="5458125"/>
                  <a:pt x="1614721" y="5319957"/>
                </a:cubicBezTo>
                <a:cubicBezTo>
                  <a:pt x="1681208" y="5047432"/>
                  <a:pt x="1760507" y="4832736"/>
                  <a:pt x="1800676" y="4608691"/>
                </a:cubicBezTo>
                <a:cubicBezTo>
                  <a:pt x="1848463" y="4656824"/>
                  <a:pt x="1889671" y="4439704"/>
                  <a:pt x="1918759" y="4486799"/>
                </a:cubicBezTo>
                <a:cubicBezTo>
                  <a:pt x="1932264" y="4566098"/>
                  <a:pt x="1956503" y="4642626"/>
                  <a:pt x="2009139" y="4715000"/>
                </a:cubicBezTo>
                <a:cubicBezTo>
                  <a:pt x="2054502" y="4933851"/>
                  <a:pt x="2004983" y="5137812"/>
                  <a:pt x="2135532" y="5321689"/>
                </a:cubicBezTo>
                <a:cubicBezTo>
                  <a:pt x="2135532" y="5321689"/>
                  <a:pt x="2137610" y="5265245"/>
                  <a:pt x="2209291" y="5028733"/>
                </a:cubicBezTo>
                <a:cubicBezTo>
                  <a:pt x="2267120" y="4838277"/>
                  <a:pt x="2341225" y="4936622"/>
                  <a:pt x="2501208" y="4457711"/>
                </a:cubicBezTo>
                <a:cubicBezTo>
                  <a:pt x="2545186" y="4641934"/>
                  <a:pt x="2446495" y="4877753"/>
                  <a:pt x="2695127" y="4973674"/>
                </a:cubicBezTo>
                <a:cubicBezTo>
                  <a:pt x="2743260" y="4833775"/>
                  <a:pt x="2706208" y="4662365"/>
                  <a:pt x="2825329" y="4563328"/>
                </a:cubicBezTo>
                <a:cubicBezTo>
                  <a:pt x="2859958" y="4534586"/>
                  <a:pt x="2884890" y="4501689"/>
                  <a:pt x="2904628" y="4466368"/>
                </a:cubicBezTo>
                <a:cubicBezTo>
                  <a:pt x="2910515" y="4484375"/>
                  <a:pt x="2916749" y="4503074"/>
                  <a:pt x="2922635" y="4519696"/>
                </a:cubicBezTo>
                <a:cubicBezTo>
                  <a:pt x="2946529" y="4491647"/>
                  <a:pt x="3082618" y="3784882"/>
                  <a:pt x="3089544" y="3606545"/>
                </a:cubicBezTo>
                <a:cubicBezTo>
                  <a:pt x="3124172" y="3733285"/>
                  <a:pt x="3150490" y="3989882"/>
                  <a:pt x="3150490" y="3989882"/>
                </a:cubicBezTo>
                <a:cubicBezTo>
                  <a:pt x="3150490" y="3989882"/>
                  <a:pt x="3300085" y="3936900"/>
                  <a:pt x="3755448" y="1538193"/>
                </a:cubicBezTo>
                <a:cubicBezTo>
                  <a:pt x="3791461" y="1348775"/>
                  <a:pt x="3824704" y="697762"/>
                  <a:pt x="3850330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6" name="Google Shape;36;p11"/>
          <p:cNvSpPr txBox="1"/>
          <p:nvPr>
            <p:ph type="title"/>
          </p:nvPr>
        </p:nvSpPr>
        <p:spPr>
          <a:xfrm>
            <a:off x="831850" y="1078991"/>
            <a:ext cx="5266944" cy="313639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entury Gothic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11"/>
          <p:cNvSpPr txBox="1"/>
          <p:nvPr>
            <p:ph idx="1" type="body"/>
          </p:nvPr>
        </p:nvSpPr>
        <p:spPr>
          <a:xfrm>
            <a:off x="831850" y="4279392"/>
            <a:ext cx="5266944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cap="none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8" name="Google Shape;38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Tag=AccentColor&#10;Flavor=Light&#10;Target=Fill" id="42" name="Google Shape;42;p12"/>
          <p:cNvSpPr/>
          <p:nvPr/>
        </p:nvSpPr>
        <p:spPr>
          <a:xfrm flipH="1">
            <a:off x="1" y="315111"/>
            <a:ext cx="3021543" cy="1435442"/>
          </a:xfrm>
          <a:custGeom>
            <a:rect b="b" l="l" r="r" t="t"/>
            <a:pathLst>
              <a:path extrusionOk="0" h="1435442" w="3021543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3" name="Google Shape;43;p1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entury Gothic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12"/>
          <p:cNvSpPr txBox="1"/>
          <p:nvPr>
            <p:ph idx="1" type="body"/>
          </p:nvPr>
        </p:nvSpPr>
        <p:spPr>
          <a:xfrm>
            <a:off x="838200" y="2011680"/>
            <a:ext cx="4937760" cy="41605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5" name="Google Shape;45;p12"/>
          <p:cNvSpPr txBox="1"/>
          <p:nvPr>
            <p:ph idx="2" type="body"/>
          </p:nvPr>
        </p:nvSpPr>
        <p:spPr>
          <a:xfrm>
            <a:off x="6419088" y="2011680"/>
            <a:ext cx="4937760" cy="41605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Tag=AccentColor&#10;Flavor=Light&#10;Target=Fill" id="50" name="Google Shape;50;p13"/>
          <p:cNvSpPr/>
          <p:nvPr/>
        </p:nvSpPr>
        <p:spPr>
          <a:xfrm flipH="1">
            <a:off x="1" y="315111"/>
            <a:ext cx="3021543" cy="1435442"/>
          </a:xfrm>
          <a:custGeom>
            <a:rect b="b" l="l" r="r" t="t"/>
            <a:pathLst>
              <a:path extrusionOk="0" h="1435442" w="3021543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1" name="Google Shape;51;p13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entury Gothic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839788" y="2011680"/>
            <a:ext cx="4937760" cy="95097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b="1" sz="2800"/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3" name="Google Shape;53;p13"/>
          <p:cNvSpPr txBox="1"/>
          <p:nvPr>
            <p:ph idx="2" type="body"/>
          </p:nvPr>
        </p:nvSpPr>
        <p:spPr>
          <a:xfrm>
            <a:off x="839788" y="3127248"/>
            <a:ext cx="4937760" cy="30632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" name="Google Shape;54;p13"/>
          <p:cNvSpPr txBox="1"/>
          <p:nvPr>
            <p:ph idx="3" type="body"/>
          </p:nvPr>
        </p:nvSpPr>
        <p:spPr>
          <a:xfrm>
            <a:off x="6419088" y="2011680"/>
            <a:ext cx="4937760" cy="95097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b="1" sz="2800"/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5" name="Google Shape;55;p13"/>
          <p:cNvSpPr txBox="1"/>
          <p:nvPr>
            <p:ph idx="4" type="body"/>
          </p:nvPr>
        </p:nvSpPr>
        <p:spPr>
          <a:xfrm>
            <a:off x="6419088" y="3127248"/>
            <a:ext cx="4937760" cy="30632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6" name="Google Shape;56;p1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Tag=AccentColor&#10;Flavor=Light&#10;Target=Fill" id="60" name="Google Shape;60;p14"/>
          <p:cNvSpPr/>
          <p:nvPr/>
        </p:nvSpPr>
        <p:spPr>
          <a:xfrm flipH="1">
            <a:off x="1969639" y="181596"/>
            <a:ext cx="8252722" cy="6022258"/>
          </a:xfrm>
          <a:custGeom>
            <a:rect b="b" l="l" r="r" t="t"/>
            <a:pathLst>
              <a:path extrusionOk="0" h="5025119" w="6886274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1" name="Google Shape;61;p14"/>
          <p:cNvSpPr txBox="1"/>
          <p:nvPr>
            <p:ph type="title"/>
          </p:nvPr>
        </p:nvSpPr>
        <p:spPr>
          <a:xfrm>
            <a:off x="2843784" y="1572768"/>
            <a:ext cx="6501384" cy="40965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entury Gothic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>
  <p:cSld name="Blank 1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Tag=AccentColor&#10;Flavor=Light&#10;Target=Fill" id="70" name="Google Shape;70;p16"/>
          <p:cNvSpPr/>
          <p:nvPr/>
        </p:nvSpPr>
        <p:spPr>
          <a:xfrm>
            <a:off x="4726728" y="0"/>
            <a:ext cx="7472381" cy="6858000"/>
          </a:xfrm>
          <a:custGeom>
            <a:rect b="b" l="l" r="r" t="t"/>
            <a:pathLst>
              <a:path extrusionOk="0" h="6886575" w="7472381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1" name="Google Shape;71;p16"/>
          <p:cNvSpPr txBox="1"/>
          <p:nvPr>
            <p:ph type="title"/>
          </p:nvPr>
        </p:nvSpPr>
        <p:spPr>
          <a:xfrm>
            <a:off x="839788" y="640080"/>
            <a:ext cx="3886200" cy="29535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6"/>
          <p:cNvSpPr txBox="1"/>
          <p:nvPr>
            <p:ph idx="1" type="body"/>
          </p:nvPr>
        </p:nvSpPr>
        <p:spPr>
          <a:xfrm>
            <a:off x="7059168" y="640080"/>
            <a:ext cx="4489704" cy="55961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73" name="Google Shape;73;p16"/>
          <p:cNvSpPr txBox="1"/>
          <p:nvPr>
            <p:ph idx="2" type="body"/>
          </p:nvPr>
        </p:nvSpPr>
        <p:spPr>
          <a:xfrm>
            <a:off x="839788" y="3776472"/>
            <a:ext cx="3886200" cy="24688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4" name="Google Shape;74;p1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entury Gothic"/>
              <a:buNone/>
              <a:defRPr b="0" i="0" sz="4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7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2" name="Google Shape;12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3" name="Google Shape;13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4" name="Google Shape;14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jpg"/><Relationship Id="rId4" Type="http://schemas.openxmlformats.org/officeDocument/2006/relationships/image" Target="../media/image10.gif"/><Relationship Id="rId5" Type="http://schemas.openxmlformats.org/officeDocument/2006/relationships/image" Target="../media/image9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3D rendering of white sound waves on a black background" id="102" name="Google Shape;102;p1"/>
          <p:cNvPicPr preferRelativeResize="0"/>
          <p:nvPr/>
        </p:nvPicPr>
        <p:blipFill rotWithShape="1">
          <a:blip r:embed="rId3">
            <a:alphaModFix/>
          </a:blip>
          <a:srcRect b="14059" l="0" r="0" t="10941"/>
          <a:stretch/>
        </p:blipFill>
        <p:spPr>
          <a:xfrm>
            <a:off x="1" y="126134"/>
            <a:ext cx="12191999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"/>
          <p:cNvSpPr/>
          <p:nvPr/>
        </p:nvSpPr>
        <p:spPr>
          <a:xfrm>
            <a:off x="0" y="2207602"/>
            <a:ext cx="12191999" cy="3162146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34901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4" name="Google Shape;104;p1"/>
          <p:cNvSpPr txBox="1"/>
          <p:nvPr>
            <p:ph type="ctrTitle"/>
          </p:nvPr>
        </p:nvSpPr>
        <p:spPr>
          <a:xfrm>
            <a:off x="643466" y="643467"/>
            <a:ext cx="10905059" cy="3330353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</a:pPr>
            <a:r>
              <a:rPr lang="en-US" sz="3600">
                <a:solidFill>
                  <a:schemeClr val="lt1"/>
                </a:solidFill>
              </a:rPr>
              <a:t>Detecting Mental Workload in Virtual Reality Using</a:t>
            </a:r>
            <a:br>
              <a:rPr lang="en-US" sz="3600">
                <a:solidFill>
                  <a:schemeClr val="lt1"/>
                </a:solidFill>
              </a:rPr>
            </a:br>
            <a:r>
              <a:rPr lang="en-US" sz="3600">
                <a:solidFill>
                  <a:schemeClr val="lt1"/>
                </a:solidFill>
              </a:rPr>
              <a:t>EEG Spectral Data: A Deep Learning Approach</a:t>
            </a:r>
            <a:endParaRPr/>
          </a:p>
        </p:txBody>
      </p:sp>
      <p:sp>
        <p:nvSpPr>
          <p:cNvPr id="105" name="Google Shape;105;p1"/>
          <p:cNvSpPr txBox="1"/>
          <p:nvPr>
            <p:ph idx="1" type="subTitle"/>
          </p:nvPr>
        </p:nvSpPr>
        <p:spPr>
          <a:xfrm>
            <a:off x="842305" y="4299130"/>
            <a:ext cx="5452534" cy="2477649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entury Gothic"/>
              <a:buChar char="-"/>
            </a:pPr>
            <a:r>
              <a:rPr lang="en-US" sz="1800" cap="none">
                <a:solidFill>
                  <a:schemeClr val="lt1"/>
                </a:solidFill>
              </a:rPr>
              <a:t>Harshita Ved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rPr lang="en-US" sz="1100" cap="none">
                <a:solidFill>
                  <a:schemeClr val="lt1"/>
                </a:solidFill>
              </a:rPr>
              <a:t>Khoury College of Computer Sciences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rPr lang="en-US" sz="1100" cap="none">
                <a:solidFill>
                  <a:schemeClr val="lt1"/>
                </a:solidFill>
              </a:rPr>
              <a:t>Northeastern University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rPr lang="en-US" sz="1100" cap="none">
                <a:solidFill>
                  <a:schemeClr val="lt1"/>
                </a:solidFill>
              </a:rPr>
              <a:t>Boston, MA, USA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rPr lang="en-US" sz="1100" cap="none">
                <a:solidFill>
                  <a:schemeClr val="lt1"/>
                </a:solidFill>
              </a:rPr>
              <a:t>ved.h@northeastern.edu</a:t>
            </a:r>
            <a:endParaRPr sz="1100" cap="none">
              <a:solidFill>
                <a:schemeClr val="lt1"/>
              </a:solidFill>
            </a:endParaRPr>
          </a:p>
        </p:txBody>
      </p:sp>
      <p:cxnSp>
        <p:nvCxnSpPr>
          <p:cNvPr id="106" name="Google Shape;106;p1"/>
          <p:cNvCxnSpPr/>
          <p:nvPr/>
        </p:nvCxnSpPr>
        <p:spPr>
          <a:xfrm>
            <a:off x="3393881" y="4035362"/>
            <a:ext cx="5404237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cxnSp>
      <p:sp>
        <p:nvSpPr>
          <p:cNvPr id="107" name="Google Shape;107;p1"/>
          <p:cNvSpPr txBox="1"/>
          <p:nvPr/>
        </p:nvSpPr>
        <p:spPr>
          <a:xfrm>
            <a:off x="4004011" y="4304262"/>
            <a:ext cx="5239407" cy="2477649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-"/>
            </a:pPr>
            <a:r>
              <a:rPr lang="en-US" sz="1800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Caglar Yildirim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-US" sz="1100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Khoury College of Computer Sciences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-US" sz="1100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Northeastern University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-US" sz="1100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Boston, MA, USA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-US" sz="1100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c.yildirim@northeastern.edu</a:t>
            </a:r>
            <a:endParaRPr sz="1100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1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2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3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4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5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entury Gothic"/>
              <a:buNone/>
            </a:pPr>
            <a:r>
              <a:rPr lang="en-US"/>
              <a:t>Introduction</a:t>
            </a:r>
            <a:endParaRPr/>
          </a:p>
        </p:txBody>
      </p:sp>
      <p:grpSp>
        <p:nvGrpSpPr>
          <p:cNvPr id="114" name="Google Shape;114;p2"/>
          <p:cNvGrpSpPr/>
          <p:nvPr/>
        </p:nvGrpSpPr>
        <p:grpSpPr>
          <a:xfrm>
            <a:off x="2927970" y="2013520"/>
            <a:ext cx="6336059" cy="4156839"/>
            <a:chOff x="2089770" y="1840"/>
            <a:chExt cx="6336059" cy="4156839"/>
          </a:xfrm>
        </p:grpSpPr>
        <p:sp>
          <p:nvSpPr>
            <p:cNvPr id="115" name="Google Shape;115;p2"/>
            <p:cNvSpPr/>
            <p:nvPr/>
          </p:nvSpPr>
          <p:spPr>
            <a:xfrm>
              <a:off x="4180669" y="1840"/>
              <a:ext cx="4245160" cy="1920018"/>
            </a:xfrm>
            <a:prstGeom prst="rect">
              <a:avLst/>
            </a:prstGeom>
            <a:gradFill>
              <a:gsLst>
                <a:gs pos="0">
                  <a:srgbClr val="DDA9D0"/>
                </a:gs>
                <a:gs pos="50000">
                  <a:srgbClr val="D79BC8"/>
                </a:gs>
                <a:gs pos="100000">
                  <a:srgbClr val="D589C2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2"/>
            <p:cNvSpPr txBox="1"/>
            <p:nvPr/>
          </p:nvSpPr>
          <p:spPr>
            <a:xfrm>
              <a:off x="4180669" y="1840"/>
              <a:ext cx="4245160" cy="192001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80000" lIns="80000" spcFirstLastPara="1" rIns="80000" wrap="square" tIns="800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Century Gothic"/>
                <a:buNone/>
              </a:pPr>
              <a:r>
                <a:rPr lang="en-US" sz="21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With the rise of VR as an increasingly common medium for HCI, the importance of monitoring and detecting MWL is even more pronounced.</a:t>
              </a:r>
              <a:endParaRPr/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2089770" y="1840"/>
              <a:ext cx="1900817" cy="1920018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-51998" r="-51996" t="0"/>
              </a:stretch>
            </a:blipFill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2089770" y="2238661"/>
              <a:ext cx="4245160" cy="1920018"/>
            </a:xfrm>
            <a:prstGeom prst="rect">
              <a:avLst/>
            </a:prstGeom>
            <a:gradFill>
              <a:gsLst>
                <a:gs pos="0">
                  <a:srgbClr val="DDA9D0"/>
                </a:gs>
                <a:gs pos="50000">
                  <a:srgbClr val="D79BC8"/>
                </a:gs>
                <a:gs pos="100000">
                  <a:srgbClr val="D589C2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2"/>
            <p:cNvSpPr txBox="1"/>
            <p:nvPr/>
          </p:nvSpPr>
          <p:spPr>
            <a:xfrm>
              <a:off x="2089770" y="2238661"/>
              <a:ext cx="4245160" cy="192001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80000" lIns="80000" spcFirstLastPara="1" rIns="80000" wrap="square" tIns="800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Century Gothic"/>
                <a:buNone/>
              </a:pPr>
              <a:r>
                <a:rPr lang="en-US" sz="21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In the current study, we investigated the possibility of detecting MWL levels in VR on the basis of EEG brainwaves using deep learning models.</a:t>
              </a:r>
              <a:endParaRPr/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6525011" y="2238661"/>
              <a:ext cx="1900817" cy="1920018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-28996" r="-28996" t="0"/>
              </a:stretch>
            </a:blipFill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1" name="Google Shape;121;p2"/>
          <p:cNvSpPr txBox="1"/>
          <p:nvPr/>
        </p:nvSpPr>
        <p:spPr>
          <a:xfrm>
            <a:off x="5380383" y="3975652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entury Gothic"/>
              <a:buNone/>
            </a:pPr>
            <a:r>
              <a:rPr lang="en-US"/>
              <a:t>Pre-processing</a:t>
            </a:r>
            <a:endParaRPr/>
          </a:p>
        </p:txBody>
      </p:sp>
      <p:grpSp>
        <p:nvGrpSpPr>
          <p:cNvPr id="128" name="Google Shape;128;p3"/>
          <p:cNvGrpSpPr/>
          <p:nvPr/>
        </p:nvGrpSpPr>
        <p:grpSpPr>
          <a:xfrm>
            <a:off x="838201" y="2012549"/>
            <a:ext cx="10515598" cy="4158781"/>
            <a:chOff x="1" y="869"/>
            <a:chExt cx="10515598" cy="4158781"/>
          </a:xfrm>
        </p:grpSpPr>
        <p:sp>
          <p:nvSpPr>
            <p:cNvPr id="129" name="Google Shape;129;p3"/>
            <p:cNvSpPr/>
            <p:nvPr/>
          </p:nvSpPr>
          <p:spPr>
            <a:xfrm rot="5400000">
              <a:off x="-333369" y="334239"/>
              <a:ext cx="2222465" cy="1555725"/>
            </a:xfrm>
            <a:prstGeom prst="chevron">
              <a:avLst>
                <a:gd fmla="val 50000" name="adj"/>
              </a:avLst>
            </a:prstGeom>
            <a:solidFill>
              <a:srgbClr val="C24CAA"/>
            </a:solidFill>
            <a:ln cap="flat" cmpd="sng" w="12700">
              <a:solidFill>
                <a:srgbClr val="C24CAA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3"/>
            <p:cNvSpPr txBox="1"/>
            <p:nvPr/>
          </p:nvSpPr>
          <p:spPr>
            <a:xfrm>
              <a:off x="2" y="778732"/>
              <a:ext cx="1555725" cy="66674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775" lIns="10775" spcFirstLastPara="1" rIns="10775" wrap="square" tIns="107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700"/>
                <a:buFont typeface="Century Gothic"/>
                <a:buNone/>
              </a:pPr>
              <a:r>
                <a:rPr lang="en-US" sz="17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Brainwaves as Features:</a:t>
              </a:r>
              <a:endParaRPr/>
            </a:p>
          </p:txBody>
        </p:sp>
        <p:sp>
          <p:nvSpPr>
            <p:cNvPr id="131" name="Google Shape;131;p3"/>
            <p:cNvSpPr/>
            <p:nvPr/>
          </p:nvSpPr>
          <p:spPr>
            <a:xfrm rot="5400000">
              <a:off x="5313361" y="-3756766"/>
              <a:ext cx="1444602" cy="8959874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chemeClr val="lt1">
                <a:alpha val="89803"/>
              </a:schemeClr>
            </a:solidFill>
            <a:ln cap="flat" cmpd="sng" w="12700">
              <a:solidFill>
                <a:srgbClr val="C24CAA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3"/>
            <p:cNvSpPr txBox="1"/>
            <p:nvPr/>
          </p:nvSpPr>
          <p:spPr>
            <a:xfrm>
              <a:off x="1555725" y="71390"/>
              <a:ext cx="8889354" cy="130356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0" lIns="113775" spcFirstLastPara="1" rIns="10150" wrap="square" tIns="10150">
              <a:noAutofit/>
            </a:bodyPr>
            <a:lstStyle/>
            <a:p>
              <a:pPr indent="-171450" lvl="1" marL="17145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entury Gothic"/>
                <a:buChar char="•"/>
              </a:pPr>
              <a:r>
                <a:rPr b="0" i="0" lang="en-US" sz="1600" u="none" cap="none" strike="noStrik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Welch’s approach with a 256-point Fast Fourier Transform (FFT) was used to construct the frequency spectrum of the EEG for each 4-second run.</a:t>
              </a:r>
              <a:endPara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  <a:p>
              <a:pPr indent="-171450" lvl="1" marL="171450" marR="0" rtl="0" algn="l">
                <a:lnSpc>
                  <a:spcPct val="90000"/>
                </a:lnSpc>
                <a:spcBef>
                  <a:spcPts val="24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entury Gothic"/>
                <a:buChar char="•"/>
              </a:pPr>
              <a:r>
                <a:rPr b="0" i="0" lang="en-US" sz="1600" u="none" cap="none" strike="noStrik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This method entailed breaking down the EEG signal into component frequency bands, each with its own set of functional features. </a:t>
              </a:r>
              <a:endPara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  <a:p>
              <a:pPr indent="-171450" lvl="1" marL="171450" marR="0" rtl="0" algn="l">
                <a:lnSpc>
                  <a:spcPct val="90000"/>
                </a:lnSpc>
                <a:spcBef>
                  <a:spcPts val="24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entury Gothic"/>
                <a:buChar char="•"/>
              </a:pPr>
              <a:r>
                <a:rPr b="0" i="0" lang="en-US" sz="1600" u="none" cap="none" strike="noStrik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Delta (0–4 Hz), theta (4–8 Hz), alpha (8–14 Hz), beta (14–30 Hz), and gamma (30–60 Hz).</a:t>
              </a:r>
              <a:endPara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33" name="Google Shape;133;p3"/>
            <p:cNvSpPr/>
            <p:nvPr/>
          </p:nvSpPr>
          <p:spPr>
            <a:xfrm rot="5400000">
              <a:off x="-333369" y="2270555"/>
              <a:ext cx="2222465" cy="1555725"/>
            </a:xfrm>
            <a:prstGeom prst="chevron">
              <a:avLst>
                <a:gd fmla="val 50000" name="adj"/>
              </a:avLst>
            </a:prstGeom>
            <a:solidFill>
              <a:srgbClr val="C24CAA"/>
            </a:solidFill>
            <a:ln cap="flat" cmpd="sng" w="12700">
              <a:solidFill>
                <a:srgbClr val="C24CAA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3"/>
            <p:cNvSpPr txBox="1"/>
            <p:nvPr/>
          </p:nvSpPr>
          <p:spPr>
            <a:xfrm>
              <a:off x="2" y="2715048"/>
              <a:ext cx="1555725" cy="66674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775" lIns="10775" spcFirstLastPara="1" rIns="10775" wrap="square" tIns="107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700"/>
                <a:buFont typeface="Century Gothic"/>
                <a:buNone/>
              </a:pPr>
              <a:r>
                <a:rPr lang="en-US" sz="17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Feature Normalization:</a:t>
              </a:r>
              <a:endParaRPr/>
            </a:p>
          </p:txBody>
        </p:sp>
        <p:sp>
          <p:nvSpPr>
            <p:cNvPr id="135" name="Google Shape;135;p3"/>
            <p:cNvSpPr/>
            <p:nvPr/>
          </p:nvSpPr>
          <p:spPr>
            <a:xfrm rot="5400000">
              <a:off x="5313361" y="-1820450"/>
              <a:ext cx="1444602" cy="8959874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chemeClr val="lt1">
                <a:alpha val="89803"/>
              </a:schemeClr>
            </a:solidFill>
            <a:ln cap="flat" cmpd="sng" w="12700">
              <a:solidFill>
                <a:srgbClr val="C24CAA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3"/>
            <p:cNvSpPr txBox="1"/>
            <p:nvPr/>
          </p:nvSpPr>
          <p:spPr>
            <a:xfrm>
              <a:off x="1555725" y="2007706"/>
              <a:ext cx="8889354" cy="130356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0" lIns="113775" spcFirstLastPara="1" rIns="10150" wrap="square" tIns="10150">
              <a:noAutofit/>
            </a:bodyPr>
            <a:lstStyle/>
            <a:p>
              <a:pPr indent="-171450" lvl="1" marL="17145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entury Gothic"/>
                <a:buChar char="•"/>
              </a:pPr>
              <a:r>
                <a:rPr b="0" i="0" lang="en-US" sz="1600" u="none" cap="none" strike="noStrik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Using MinMax Scaling individually for each participant’s recordings in contrast to standardization to end up with smaller standard deviations, which can dampen the effect of outliers.</a:t>
              </a: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entury Gothic"/>
              <a:buNone/>
            </a:pPr>
            <a:r>
              <a:rPr lang="en-US"/>
              <a:t>EEG Signals as Spectrograms:</a:t>
            </a:r>
            <a:endParaRPr/>
          </a:p>
        </p:txBody>
      </p:sp>
      <p:grpSp>
        <p:nvGrpSpPr>
          <p:cNvPr id="143" name="Google Shape;143;p4"/>
          <p:cNvGrpSpPr/>
          <p:nvPr/>
        </p:nvGrpSpPr>
        <p:grpSpPr>
          <a:xfrm>
            <a:off x="1257399" y="2011680"/>
            <a:ext cx="2882149" cy="4269850"/>
            <a:chOff x="419199" y="0"/>
            <a:chExt cx="2882149" cy="4269850"/>
          </a:xfrm>
        </p:grpSpPr>
        <p:sp>
          <p:nvSpPr>
            <p:cNvPr id="144" name="Google Shape;144;p4"/>
            <p:cNvSpPr/>
            <p:nvPr/>
          </p:nvSpPr>
          <p:spPr>
            <a:xfrm>
              <a:off x="419199" y="0"/>
              <a:ext cx="1067462" cy="1067462"/>
            </a:xfrm>
            <a:prstGeom prst="chord">
              <a:avLst>
                <a:gd fmla="val 4800000" name="adj1"/>
                <a:gd fmla="val 16800000" name="adj2"/>
              </a:avLst>
            </a:prstGeom>
            <a:solidFill>
              <a:srgbClr val="E9CFE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4"/>
            <p:cNvSpPr/>
            <p:nvPr/>
          </p:nvSpPr>
          <p:spPr>
            <a:xfrm>
              <a:off x="525945" y="106746"/>
              <a:ext cx="853970" cy="853970"/>
            </a:xfrm>
            <a:prstGeom prst="pie">
              <a:avLst>
                <a:gd fmla="val 5400000" name="adj1"/>
                <a:gd fmla="val 16200000" name="adj2"/>
              </a:avLst>
            </a:prstGeom>
            <a:solidFill>
              <a:srgbClr val="C24CAA"/>
            </a:solidFill>
            <a:ln cap="flat" cmpd="sng" w="12700">
              <a:solidFill>
                <a:srgbClr val="C24CAA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4"/>
            <p:cNvSpPr/>
            <p:nvPr/>
          </p:nvSpPr>
          <p:spPr>
            <a:xfrm rot="-5400000">
              <a:off x="-808382" y="2401790"/>
              <a:ext cx="3095641" cy="6404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4"/>
            <p:cNvSpPr txBox="1"/>
            <p:nvPr/>
          </p:nvSpPr>
          <p:spPr>
            <a:xfrm rot="-5400000">
              <a:off x="-808382" y="2401790"/>
              <a:ext cx="3095641" cy="6404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Century Gothic"/>
                <a:buNone/>
              </a:pPr>
              <a:r>
                <a:rPr lang="en-US" sz="36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Spectograms:</a:t>
              </a:r>
              <a:endParaRPr/>
            </a:p>
          </p:txBody>
        </p:sp>
        <p:sp>
          <p:nvSpPr>
            <p:cNvPr id="148" name="Google Shape;148;p4"/>
            <p:cNvSpPr/>
            <p:nvPr/>
          </p:nvSpPr>
          <p:spPr>
            <a:xfrm>
              <a:off x="1166423" y="0"/>
              <a:ext cx="2134925" cy="42698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4"/>
            <p:cNvSpPr txBox="1"/>
            <p:nvPr/>
          </p:nvSpPr>
          <p:spPr>
            <a:xfrm>
              <a:off x="1166423" y="0"/>
              <a:ext cx="2134925" cy="42698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500"/>
                <a:buFont typeface="Century Gothic"/>
                <a:buNone/>
              </a:pPr>
              <a:r>
                <a:rPr lang="en-US" sz="25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We produced spectrograms to represent the EEG brainwaves as features in the CNN model.</a:t>
              </a:r>
              <a:endParaRPr sz="25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pic>
        <p:nvPicPr>
          <p:cNvPr id="150" name="Google Shape;150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84713" y="2011680"/>
            <a:ext cx="6302375" cy="2245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10828" y="4407096"/>
            <a:ext cx="6276260" cy="2245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5"/>
          <p:cNvSpPr txBox="1"/>
          <p:nvPr>
            <p:ph idx="4294967295" type="title"/>
          </p:nvPr>
        </p:nvSpPr>
        <p:spPr>
          <a:xfrm>
            <a:off x="675861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entury Gothic"/>
              <a:buNone/>
            </a:pPr>
            <a:r>
              <a:rPr lang="en-US"/>
              <a:t>Machine Learning &amp; Deep Learning Algorithms:</a:t>
            </a:r>
            <a:endParaRPr/>
          </a:p>
        </p:txBody>
      </p:sp>
      <p:pic>
        <p:nvPicPr>
          <p:cNvPr id="158" name="Google Shape;158;p5"/>
          <p:cNvPicPr preferRelativeResize="0"/>
          <p:nvPr>
            <p:ph idx="4294967295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8140" y="2019231"/>
            <a:ext cx="5715000" cy="208280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pic>
      <p:pic>
        <p:nvPicPr>
          <p:cNvPr id="159" name="Google Shape;159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95963" y="4241800"/>
            <a:ext cx="5715000" cy="208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6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entury Gothic"/>
              <a:buNone/>
            </a:pPr>
            <a:r>
              <a:rPr lang="en-US"/>
              <a:t>Results and Contribution</a:t>
            </a:r>
            <a:endParaRPr/>
          </a:p>
        </p:txBody>
      </p:sp>
      <p:grpSp>
        <p:nvGrpSpPr>
          <p:cNvPr id="166" name="Google Shape;166;p6"/>
          <p:cNvGrpSpPr/>
          <p:nvPr/>
        </p:nvGrpSpPr>
        <p:grpSpPr>
          <a:xfrm>
            <a:off x="843430" y="2120757"/>
            <a:ext cx="10505139" cy="3942364"/>
            <a:chOff x="5230" y="109077"/>
            <a:chExt cx="10505139" cy="3942364"/>
          </a:xfrm>
        </p:grpSpPr>
        <p:sp>
          <p:nvSpPr>
            <p:cNvPr id="167" name="Google Shape;167;p6"/>
            <p:cNvSpPr/>
            <p:nvPr/>
          </p:nvSpPr>
          <p:spPr>
            <a:xfrm>
              <a:off x="5230" y="109077"/>
              <a:ext cx="2463977" cy="2463977"/>
            </a:xfrm>
            <a:prstGeom prst="roundRect">
              <a:avLst>
                <a:gd fmla="val 10000" name="adj"/>
              </a:avLst>
            </a:prstGeom>
            <a:blipFill rotWithShape="1">
              <a:blip r:embed="rId3">
                <a:alphaModFix/>
              </a:blip>
              <a:stretch>
                <a:fillRect b="0" l="-39999" r="-39999" t="0"/>
              </a:stretch>
            </a:blip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6"/>
            <p:cNvSpPr/>
            <p:nvPr/>
          </p:nvSpPr>
          <p:spPr>
            <a:xfrm>
              <a:off x="406342" y="1587464"/>
              <a:ext cx="2463977" cy="2463977"/>
            </a:xfrm>
            <a:prstGeom prst="roundRect">
              <a:avLst>
                <a:gd fmla="val 10000" name="adj"/>
              </a:avLst>
            </a:prstGeom>
            <a:solidFill>
              <a:srgbClr val="C24CAA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6"/>
            <p:cNvSpPr txBox="1"/>
            <p:nvPr/>
          </p:nvSpPr>
          <p:spPr>
            <a:xfrm>
              <a:off x="478509" y="1659631"/>
              <a:ext cx="2319643" cy="23196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2375" lIns="72375" spcFirstLastPara="1" rIns="72375" wrap="square" tIns="723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900"/>
                <a:buFont typeface="Century Gothic"/>
                <a:buNone/>
              </a:pPr>
              <a:r>
                <a:rPr lang="en-US" sz="19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Pre-processing and representing EEG signal data as spectrograms for deep learning models.</a:t>
              </a:r>
              <a:endParaRPr/>
            </a:p>
          </p:txBody>
        </p:sp>
        <p:sp>
          <p:nvSpPr>
            <p:cNvPr id="170" name="Google Shape;170;p6"/>
            <p:cNvSpPr/>
            <p:nvPr/>
          </p:nvSpPr>
          <p:spPr>
            <a:xfrm>
              <a:off x="2943824" y="1045037"/>
              <a:ext cx="474616" cy="592059"/>
            </a:xfrm>
            <a:prstGeom prst="rightArrow">
              <a:avLst>
                <a:gd fmla="val 60000" name="adj1"/>
                <a:gd fmla="val 50000" name="adj2"/>
              </a:avLst>
            </a:prstGeom>
            <a:solidFill>
              <a:srgbClr val="DDB0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6"/>
            <p:cNvSpPr txBox="1"/>
            <p:nvPr/>
          </p:nvSpPr>
          <p:spPr>
            <a:xfrm>
              <a:off x="2943824" y="1163449"/>
              <a:ext cx="332231" cy="3552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Century Gothic"/>
                <a:buNone/>
              </a:pPr>
              <a:r>
                <a:t/>
              </a:r>
              <a:endParaRPr sz="15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72" name="Google Shape;172;p6"/>
            <p:cNvSpPr/>
            <p:nvPr/>
          </p:nvSpPr>
          <p:spPr>
            <a:xfrm>
              <a:off x="3825254" y="109077"/>
              <a:ext cx="2463977" cy="2463977"/>
            </a:xfrm>
            <a:prstGeom prst="roundRect">
              <a:avLst>
                <a:gd fmla="val 10000" name="adj"/>
              </a:avLst>
            </a:prstGeom>
            <a:blipFill rotWithShape="1">
              <a:blip r:embed="rId4">
                <a:alphaModFix/>
              </a:blip>
              <a:stretch>
                <a:fillRect b="0" l="-16997" r="-16998" t="0"/>
              </a:stretch>
            </a:blip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6"/>
            <p:cNvSpPr/>
            <p:nvPr/>
          </p:nvSpPr>
          <p:spPr>
            <a:xfrm>
              <a:off x="4226367" y="1587464"/>
              <a:ext cx="2463977" cy="2463977"/>
            </a:xfrm>
            <a:prstGeom prst="roundRect">
              <a:avLst>
                <a:gd fmla="val 10000" name="adj"/>
              </a:avLst>
            </a:prstGeom>
            <a:solidFill>
              <a:srgbClr val="C24CAA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6"/>
            <p:cNvSpPr txBox="1"/>
            <p:nvPr/>
          </p:nvSpPr>
          <p:spPr>
            <a:xfrm>
              <a:off x="4298534" y="1659631"/>
              <a:ext cx="2319643" cy="23196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2375" lIns="72375" spcFirstLastPara="1" rIns="72375" wrap="square" tIns="723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900"/>
                <a:buFont typeface="Century Gothic"/>
                <a:buNone/>
              </a:pPr>
              <a:r>
                <a:rPr lang="en-US" sz="19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Comparison of multiple traditional ML algorithms and modern DL techniques with respect to their performance.</a:t>
              </a:r>
              <a:endParaRPr/>
            </a:p>
          </p:txBody>
        </p:sp>
        <p:sp>
          <p:nvSpPr>
            <p:cNvPr id="175" name="Google Shape;175;p6"/>
            <p:cNvSpPr/>
            <p:nvPr/>
          </p:nvSpPr>
          <p:spPr>
            <a:xfrm>
              <a:off x="6763849" y="1045037"/>
              <a:ext cx="474616" cy="592059"/>
            </a:xfrm>
            <a:prstGeom prst="rightArrow">
              <a:avLst>
                <a:gd fmla="val 60000" name="adj1"/>
                <a:gd fmla="val 50000" name="adj2"/>
              </a:avLst>
            </a:prstGeom>
            <a:solidFill>
              <a:srgbClr val="DDB0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6"/>
            <p:cNvSpPr txBox="1"/>
            <p:nvPr/>
          </p:nvSpPr>
          <p:spPr>
            <a:xfrm>
              <a:off x="6763849" y="1163449"/>
              <a:ext cx="332231" cy="3552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Century Gothic"/>
                <a:buNone/>
              </a:pPr>
              <a:r>
                <a:t/>
              </a:r>
              <a:endParaRPr sz="15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77" name="Google Shape;177;p6"/>
            <p:cNvSpPr/>
            <p:nvPr/>
          </p:nvSpPr>
          <p:spPr>
            <a:xfrm>
              <a:off x="7645279" y="109077"/>
              <a:ext cx="2463977" cy="2463977"/>
            </a:xfrm>
            <a:prstGeom prst="roundRect">
              <a:avLst>
                <a:gd fmla="val 10000" name="adj"/>
              </a:avLst>
            </a:prstGeom>
            <a:blipFill rotWithShape="1">
              <a:blip r:embed="rId5">
                <a:alphaModFix/>
              </a:blip>
              <a:stretch>
                <a:fillRect b="0" l="-16997" r="-16998" t="0"/>
              </a:stretch>
            </a:blip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6"/>
            <p:cNvSpPr/>
            <p:nvPr/>
          </p:nvSpPr>
          <p:spPr>
            <a:xfrm>
              <a:off x="8046392" y="1587464"/>
              <a:ext cx="2463977" cy="2463977"/>
            </a:xfrm>
            <a:prstGeom prst="roundRect">
              <a:avLst>
                <a:gd fmla="val 10000" name="adj"/>
              </a:avLst>
            </a:prstGeom>
            <a:solidFill>
              <a:srgbClr val="C24CAA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6"/>
            <p:cNvSpPr txBox="1"/>
            <p:nvPr/>
          </p:nvSpPr>
          <p:spPr>
            <a:xfrm>
              <a:off x="8118559" y="1659631"/>
              <a:ext cx="2319643" cy="23196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2375" lIns="72375" spcFirstLastPara="1" rIns="72375" wrap="square" tIns="723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900"/>
                <a:buFont typeface="Century Gothic"/>
                <a:buNone/>
              </a:pPr>
              <a:r>
                <a:rPr lang="en-US" sz="19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Availability of the code used for future exploration and inspiration.</a:t>
              </a: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0078d844e7_0_1"/>
          <p:cNvSpPr txBox="1"/>
          <p:nvPr>
            <p:ph type="title"/>
          </p:nvPr>
        </p:nvSpPr>
        <p:spPr>
          <a:xfrm>
            <a:off x="2843784" y="1572768"/>
            <a:ext cx="6501300" cy="4096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300"/>
              <a:t>THANK YOU</a:t>
            </a:r>
            <a:endParaRPr sz="53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BrushVTI">
  <a:themeElements>
    <a:clrScheme name="AnalogousFromDarkSeedLeftStep">
      <a:dk1>
        <a:srgbClr val="000000"/>
      </a:dk1>
      <a:lt1>
        <a:srgbClr val="FFFFFF"/>
      </a:lt1>
      <a:dk2>
        <a:srgbClr val="1B2430"/>
      </a:dk2>
      <a:lt2>
        <a:srgbClr val="F0F3F1"/>
      </a:lt2>
      <a:accent1>
        <a:srgbClr val="C34DAB"/>
      </a:accent1>
      <a:accent2>
        <a:srgbClr val="983BB1"/>
      </a:accent2>
      <a:accent3>
        <a:srgbClr val="794DC3"/>
      </a:accent3>
      <a:accent4>
        <a:srgbClr val="4045B3"/>
      </a:accent4>
      <a:accent5>
        <a:srgbClr val="4D83C3"/>
      </a:accent5>
      <a:accent6>
        <a:srgbClr val="3BA3B1"/>
      </a:accent6>
      <a:hlink>
        <a:srgbClr val="3F65BF"/>
      </a:hlink>
      <a:folHlink>
        <a:srgbClr val="7F7F7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2021-10-24T14:53:51Z</dcterms:created>
  <dc:creator>Harshita Ved</dc:creator>
</cp:coreProperties>
</file>